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295" r:id="rId7"/>
    <p:sldId id="376" r:id="rId8"/>
    <p:sldId id="377" r:id="rId9"/>
    <p:sldId id="438" r:id="rId10"/>
    <p:sldId id="437" r:id="rId11"/>
    <p:sldId id="319" r:id="rId12"/>
    <p:sldId id="320" r:id="rId13"/>
    <p:sldId id="321" r:id="rId14"/>
    <p:sldId id="322" r:id="rId15"/>
    <p:sldId id="323" r:id="rId16"/>
    <p:sldId id="324" r:id="rId17"/>
    <p:sldId id="297" r:id="rId18"/>
    <p:sldId id="325" r:id="rId19"/>
    <p:sldId id="379" r:id="rId20"/>
    <p:sldId id="378" r:id="rId21"/>
    <p:sldId id="439" r:id="rId22"/>
    <p:sldId id="440" r:id="rId23"/>
    <p:sldId id="326" r:id="rId24"/>
    <p:sldId id="441" r:id="rId25"/>
    <p:sldId id="327" r:id="rId26"/>
    <p:sldId id="328" r:id="rId27"/>
    <p:sldId id="449" r:id="rId28"/>
    <p:sldId id="445" r:id="rId29"/>
    <p:sldId id="446" r:id="rId30"/>
    <p:sldId id="447" r:id="rId31"/>
    <p:sldId id="450" r:id="rId32"/>
    <p:sldId id="448" r:id="rId33"/>
    <p:sldId id="329" r:id="rId34"/>
    <p:sldId id="442" r:id="rId35"/>
    <p:sldId id="331" r:id="rId36"/>
    <p:sldId id="443" r:id="rId37"/>
    <p:sldId id="332" r:id="rId38"/>
    <p:sldId id="444" r:id="rId39"/>
    <p:sldId id="333" r:id="rId40"/>
    <p:sldId id="335" r:id="rId41"/>
    <p:sldId id="334" r:id="rId42"/>
    <p:sldId id="337" r:id="rId43"/>
    <p:sldId id="338" r:id="rId44"/>
    <p:sldId id="451" r:id="rId45"/>
    <p:sldId id="452" r:id="rId46"/>
    <p:sldId id="454" r:id="rId47"/>
    <p:sldId id="453" r:id="rId48"/>
    <p:sldId id="340" r:id="rId49"/>
    <p:sldId id="455" r:id="rId50"/>
    <p:sldId id="456" r:id="rId51"/>
    <p:sldId id="339" r:id="rId52"/>
    <p:sldId id="458" r:id="rId53"/>
    <p:sldId id="459" r:id="rId54"/>
    <p:sldId id="342" r:id="rId55"/>
    <p:sldId id="460" r:id="rId56"/>
    <p:sldId id="341" r:id="rId57"/>
    <p:sldId id="343" r:id="rId58"/>
    <p:sldId id="348" r:id="rId59"/>
    <p:sldId id="349" r:id="rId60"/>
    <p:sldId id="350" r:id="rId61"/>
    <p:sldId id="360" r:id="rId62"/>
    <p:sldId id="351" r:id="rId63"/>
    <p:sldId id="462" r:id="rId64"/>
    <p:sldId id="354" r:id="rId65"/>
    <p:sldId id="466" r:id="rId66"/>
    <p:sldId id="358" r:id="rId67"/>
    <p:sldId id="465" r:id="rId68"/>
    <p:sldId id="359" r:id="rId69"/>
    <p:sldId id="361" r:id="rId70"/>
    <p:sldId id="362" r:id="rId71"/>
    <p:sldId id="363" r:id="rId72"/>
    <p:sldId id="364" r:id="rId73"/>
    <p:sldId id="365" r:id="rId74"/>
    <p:sldId id="367" r:id="rId75"/>
    <p:sldId id="464" r:id="rId76"/>
    <p:sldId id="368" r:id="rId77"/>
    <p:sldId id="369" r:id="rId78"/>
    <p:sldId id="372" r:id="rId79"/>
    <p:sldId id="373" r:id="rId80"/>
    <p:sldId id="375" r:id="rId81"/>
    <p:sldId id="374" r:id="rId82"/>
    <p:sldId id="282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C00"/>
    <a:srgbClr val="FFC000"/>
    <a:srgbClr val="4E7374"/>
    <a:srgbClr val="B5C2BB"/>
    <a:srgbClr val="141E2B"/>
    <a:srgbClr val="A0DDD5"/>
    <a:srgbClr val="92C9C3"/>
    <a:srgbClr val="83B3AF"/>
    <a:srgbClr val="719B98"/>
    <a:srgbClr val="5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94"/>
        <p:guide pos="4162"/>
        <p:guide pos="54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27.xml"/><Relationship Id="rId5" Type="http://schemas.openxmlformats.org/officeDocument/2006/relationships/image" Target="../media/image17.png"/><Relationship Id="rId4" Type="http://schemas.microsoft.com/office/2007/relationships/media" Target="file:///C:\Users\yunus\Documents\OPEN_BO_ML\Face%20Recognition%20system%20using%20in%20students%20Identification.mp4" TargetMode="External"/><Relationship Id="rId3" Type="http://schemas.openxmlformats.org/officeDocument/2006/relationships/video" Target="file:///C:\Users\yunus\Documents\OPEN_BO_ML\Face%20Recognition%20system%20using%20in%20students%20Identification.mp4" TargetMode="Externa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0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3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6.xml"/><Relationship Id="rId3" Type="http://schemas.openxmlformats.org/officeDocument/2006/relationships/image" Target="../media/image19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37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38.xml"/><Relationship Id="rId3" Type="http://schemas.openxmlformats.org/officeDocument/2006/relationships/image" Target="../media/image21.png"/><Relationship Id="rId2" Type="http://schemas.microsoft.com/office/2007/relationships/media" Target="file:///C:\Users\yunus\Documents\OPEN_BO_ML\New%20Face%20Swapping%20AI%20Creates%20Amazing%20DeepFakes.mp4" TargetMode="External"/><Relationship Id="rId1" Type="http://schemas.openxmlformats.org/officeDocument/2006/relationships/video" Target="file:///C:\Users\yunus\Documents\OPEN_BO_ML\New%20Face%20Swapping%20AI%20Creates%20Amazing%20DeepFakes.mp4" TargetMode="Externa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3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0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6.xml"/><Relationship Id="rId5" Type="http://schemas.openxmlformats.org/officeDocument/2006/relationships/image" Target="../media/image26.GIF"/><Relationship Id="rId4" Type="http://schemas.openxmlformats.org/officeDocument/2006/relationships/image" Target="../media/image19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60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4.xml"/><Relationship Id="rId2" Type="http://schemas.openxmlformats.org/officeDocument/2006/relationships/image" Target="../media/image28.jpeg"/><Relationship Id="rId1" Type="http://schemas.openxmlformats.org/officeDocument/2006/relationships/tags" Target="../tags/tag26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8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tags" Target="../tags/tag26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7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6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2.xml"/><Relationship Id="rId2" Type="http://schemas.openxmlformats.org/officeDocument/2006/relationships/image" Target="../media/image34.GIF"/><Relationship Id="rId1" Type="http://schemas.openxmlformats.org/officeDocument/2006/relationships/tags" Target="../tags/tag271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75.xml"/><Relationship Id="rId3" Type="http://schemas.openxmlformats.org/officeDocument/2006/relationships/image" Target="../media/image22.png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78.xml"/><Relationship Id="rId3" Type="http://schemas.openxmlformats.org/officeDocument/2006/relationships/image" Target="../media/image35.jpeg"/><Relationship Id="rId2" Type="http://schemas.openxmlformats.org/officeDocument/2006/relationships/tags" Target="../tags/tag277.xml"/><Relationship Id="rId1" Type="http://schemas.openxmlformats.org/officeDocument/2006/relationships/tags" Target="../tags/tag276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1.xml"/><Relationship Id="rId3" Type="http://schemas.openxmlformats.org/officeDocument/2006/relationships/image" Target="../media/image35.jpeg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4.xml"/><Relationship Id="rId3" Type="http://schemas.openxmlformats.org/officeDocument/2006/relationships/image" Target="../media/image35.jpeg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7.xml"/><Relationship Id="rId3" Type="http://schemas.openxmlformats.org/officeDocument/2006/relationships/image" Target="../media/image36.jpeg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0.xml"/><Relationship Id="rId3" Type="http://schemas.openxmlformats.org/officeDocument/2006/relationships/image" Target="../media/image36.jpeg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3.xml"/><Relationship Id="rId3" Type="http://schemas.openxmlformats.org/officeDocument/2006/relationships/image" Target="../media/image37.jpeg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00.xml"/><Relationship Id="rId2" Type="http://schemas.openxmlformats.org/officeDocument/2006/relationships/image" Target="../media/image38.png"/><Relationship Id="rId1" Type="http://schemas.openxmlformats.org/officeDocument/2006/relationships/tags" Target="../tags/tag2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8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2.xml"/><Relationship Id="rId2" Type="http://schemas.openxmlformats.org/officeDocument/2006/relationships/image" Target="../media/image39.jpeg"/><Relationship Id="rId1" Type="http://schemas.openxmlformats.org/officeDocument/2006/relationships/tags" Target="../tags/tag30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4.xml"/><Relationship Id="rId2" Type="http://schemas.openxmlformats.org/officeDocument/2006/relationships/image" Target="../media/image40.png"/><Relationship Id="rId1" Type="http://schemas.openxmlformats.org/officeDocument/2006/relationships/tags" Target="../tags/tag30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0.xml"/><Relationship Id="rId2" Type="http://schemas.openxmlformats.org/officeDocument/2006/relationships/image" Target="../media/image41.png"/><Relationship Id="rId1" Type="http://schemas.openxmlformats.org/officeDocument/2006/relationships/tags" Target="../tags/tag309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2.xml"/><Relationship Id="rId2" Type="http://schemas.openxmlformats.org/officeDocument/2006/relationships/image" Target="../media/image42.png"/><Relationship Id="rId1" Type="http://schemas.openxmlformats.org/officeDocument/2006/relationships/tags" Target="../tags/tag3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6.xml"/><Relationship Id="rId2" Type="http://schemas.openxmlformats.org/officeDocument/2006/relationships/image" Target="../media/image43.jpeg"/><Relationship Id="rId1" Type="http://schemas.openxmlformats.org/officeDocument/2006/relationships/tags" Target="../tags/tag3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11.xml"/><Relationship Id="rId4" Type="http://schemas.openxmlformats.org/officeDocument/2006/relationships/hyperlink" Target="https://towardsdatascience.com/cousins-of-artificial-intelligence-dda4edc27b55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8.xml"/><Relationship Id="rId2" Type="http://schemas.openxmlformats.org/officeDocument/2006/relationships/image" Target="../media/image44.GIF"/><Relationship Id="rId1" Type="http://schemas.openxmlformats.org/officeDocument/2006/relationships/tags" Target="../tags/tag31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0.xml"/><Relationship Id="rId2" Type="http://schemas.openxmlformats.org/officeDocument/2006/relationships/image" Target="../media/image45.jpeg"/><Relationship Id="rId1" Type="http://schemas.openxmlformats.org/officeDocument/2006/relationships/tags" Target="../tags/tag31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2.xml"/><Relationship Id="rId2" Type="http://schemas.openxmlformats.org/officeDocument/2006/relationships/image" Target="../media/image46.png"/><Relationship Id="rId1" Type="http://schemas.openxmlformats.org/officeDocument/2006/relationships/tags" Target="../tags/tag32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4.xml"/><Relationship Id="rId2" Type="http://schemas.openxmlformats.org/officeDocument/2006/relationships/image" Target="../media/image47.jpeg"/><Relationship Id="rId1" Type="http://schemas.openxmlformats.org/officeDocument/2006/relationships/tags" Target="../tags/tag32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31.xml"/><Relationship Id="rId2" Type="http://schemas.openxmlformats.org/officeDocument/2006/relationships/image" Target="../media/image48.jpeg"/><Relationship Id="rId1" Type="http://schemas.openxmlformats.org/officeDocument/2006/relationships/tags" Target="../tags/tag33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3.xml"/><Relationship Id="rId2" Type="http://schemas.openxmlformats.org/officeDocument/2006/relationships/image" Target="../media/image49.jpeg"/><Relationship Id="rId1" Type="http://schemas.openxmlformats.org/officeDocument/2006/relationships/tags" Target="../tags/tag33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5.xml"/><Relationship Id="rId2" Type="http://schemas.openxmlformats.org/officeDocument/2006/relationships/image" Target="../media/image50.jpeg"/><Relationship Id="rId1" Type="http://schemas.openxmlformats.org/officeDocument/2006/relationships/tags" Target="../tags/tag334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3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tags" Target="../tags/tag336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9.xml"/><Relationship Id="rId2" Type="http://schemas.openxmlformats.org/officeDocument/2006/relationships/image" Target="../media/image39.jpeg"/><Relationship Id="rId1" Type="http://schemas.openxmlformats.org/officeDocument/2006/relationships/tags" Target="../tags/tag3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2.xml"/><Relationship Id="rId1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1.xml"/><Relationship Id="rId2" Type="http://schemas.openxmlformats.org/officeDocument/2006/relationships/image" Target="../media/image39.jpeg"/><Relationship Id="rId1" Type="http://schemas.openxmlformats.org/officeDocument/2006/relationships/tags" Target="../tags/tag3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2.xml"/><Relationship Id="rId1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4.xml"/><Relationship Id="rId2" Type="http://schemas.openxmlformats.org/officeDocument/2006/relationships/image" Target="../media/image54.jpeg"/><Relationship Id="rId1" Type="http://schemas.openxmlformats.org/officeDocument/2006/relationships/tags" Target="../tags/tag343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8.xml"/><Relationship Id="rId1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0.xml"/><Relationship Id="rId2" Type="http://schemas.openxmlformats.org/officeDocument/2006/relationships/image" Target="../media/image57.jpeg"/><Relationship Id="rId1" Type="http://schemas.openxmlformats.org/officeDocument/2006/relationships/tags" Target="../tags/tag3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4.xml"/><Relationship Id="rId2" Type="http://schemas.openxmlformats.org/officeDocument/2006/relationships/image" Target="../media/image58.png"/><Relationship Id="rId1" Type="http://schemas.openxmlformats.org/officeDocument/2006/relationships/tags" Target="../tags/tag353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6.xml"/><Relationship Id="rId2" Type="http://schemas.openxmlformats.org/officeDocument/2006/relationships/image" Target="../media/image58.png"/><Relationship Id="rId1" Type="http://schemas.openxmlformats.org/officeDocument/2006/relationships/tags" Target="../tags/tag3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3.xml"/><Relationship Id="rId1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6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1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36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6.xml"/><Relationship Id="rId2" Type="http://schemas.openxmlformats.org/officeDocument/2006/relationships/image" Target="../media/image65.png"/><Relationship Id="rId1" Type="http://schemas.openxmlformats.org/officeDocument/2006/relationships/tags" Target="../tags/tag365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8.xml"/><Relationship Id="rId2" Type="http://schemas.openxmlformats.org/officeDocument/2006/relationships/image" Target="../media/image66.png"/><Relationship Id="rId1" Type="http://schemas.openxmlformats.org/officeDocument/2006/relationships/tags" Target="../tags/tag3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5.xml"/><Relationship Id="rId1" Type="http://schemas.openxmlformats.org/officeDocument/2006/relationships/image" Target="../media/image6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4.xml"/><Relationship Id="rId1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218.xml"/><Relationship Id="rId6" Type="http://schemas.openxmlformats.org/officeDocument/2006/relationships/image" Target="../media/image14.png"/><Relationship Id="rId5" Type="http://schemas.openxmlformats.org/officeDocument/2006/relationships/tags" Target="../tags/tag217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#1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i="1" smtClean="0"/>
              <a:t>bukan Open BO biasa, gratis!!!</a:t>
            </a:r>
            <a:endParaRPr lang="en-US" altLang="zh-CN" i="1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48245" y="5245735"/>
            <a:ext cx="365760" cy="3657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12115" y="2236470"/>
            <a:ext cx="4507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Deteksi Plat Nomor Kendaraan, </a:t>
            </a:r>
            <a:endParaRPr lang="en-US" b="1"/>
          </a:p>
          <a:p>
            <a:r>
              <a:rPr lang="en-US" b="1"/>
              <a:t>- Pengenalan Karakter (OCR), </a:t>
            </a:r>
            <a:endParaRPr lang="en-US" b="1"/>
          </a:p>
          <a:p>
            <a:r>
              <a:rPr lang="en-US" b="1"/>
              <a:t>- Pengenalan Wajah (Face Recognition)</a:t>
            </a:r>
            <a:endParaRPr lang="en-US" b="1"/>
          </a:p>
        </p:txBody>
      </p:sp>
      <p:pic>
        <p:nvPicPr>
          <p:cNvPr id="3" name="Face Recognition system using in students Identification">
            <a:hlinkClick r:id="" action="ppaction://media"/>
          </p:cNvPr>
          <p:cNvPicPr/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4445" y="1719580"/>
            <a:ext cx="6908165" cy="471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Learning pada Komputer</a:t>
            </a:r>
            <a:endParaRPr lang="en-US" altLang="zh-CN" sz="4400" smtClean="0"/>
          </a:p>
        </p:txBody>
      </p:sp>
      <p:pic>
        <p:nvPicPr>
          <p:cNvPr id="6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 l="598" b="56877"/>
          <a:stretch>
            <a:fillRect/>
          </a:stretch>
        </p:blipFill>
        <p:spPr>
          <a:xfrm>
            <a:off x="5197475" y="2359660"/>
            <a:ext cx="6437630" cy="1543050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broken_classifier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272030" y="311785"/>
            <a:ext cx="7957820" cy="512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Face Swapping AI Creates Amazing DeepFakes">
            <a:hlinkClick r:id="" action="ppaction://media"/>
          </p:cNvPr>
          <p:cNvPicPr/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04994" y="1117608"/>
            <a:ext cx="9580279" cy="538890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b="56451"/>
          <a:stretch>
            <a:fillRect/>
          </a:stretch>
        </p:blipFill>
        <p:spPr>
          <a:xfrm>
            <a:off x="5415915" y="313690"/>
            <a:ext cx="6476365" cy="1558290"/>
          </a:xfrm>
        </p:spPr>
      </p:pic>
      <p:sp>
        <p:nvSpPr>
          <p:cNvPr id="16" name="Rectangles 15"/>
          <p:cNvSpPr/>
          <p:nvPr/>
        </p:nvSpPr>
        <p:spPr>
          <a:xfrm>
            <a:off x="6880860" y="343535"/>
            <a:ext cx="5235575" cy="169037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325110" y="627380"/>
            <a:ext cx="155575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 descr="face"/>
          <p:cNvPicPr>
            <a:picLocks noChangeAspect="1"/>
          </p:cNvPicPr>
          <p:nvPr/>
        </p:nvPicPr>
        <p:blipFill>
          <a:blip r:embed="rId5"/>
          <a:srcRect l="21456"/>
          <a:stretch>
            <a:fillRect/>
          </a:stretch>
        </p:blipFill>
        <p:spPr>
          <a:xfrm>
            <a:off x="5257800" y="2407920"/>
            <a:ext cx="4488815" cy="43815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5950" y="2813685"/>
            <a:ext cx="1859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Berupa dataset :</a:t>
            </a:r>
            <a:endParaRPr lang="en-US"/>
          </a:p>
          <a:p>
            <a:r>
              <a:rPr lang="en-US"/>
              <a:t>- Gambar</a:t>
            </a:r>
            <a:endParaRPr lang="en-US"/>
          </a:p>
          <a:p>
            <a:r>
              <a:rPr lang="en-US"/>
              <a:t>- Text</a:t>
            </a:r>
            <a:endParaRPr lang="en-US"/>
          </a:p>
          <a:p>
            <a:r>
              <a:rPr lang="en-US"/>
              <a:t>- Audio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471170" y="2198370"/>
            <a:ext cx="37572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Bunga Iris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7" name="Content Placeholder 6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713095" y="207645"/>
            <a:ext cx="4060825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098040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922270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Pengenalan Machine Learning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2098040" y="368236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2922270" y="3641090"/>
            <a:ext cx="3943985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Supervised vs Unsupervised vs Reinforce Learning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2098040" y="478726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2922270" y="481584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Machine Learning Evaluation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522605" y="2198370"/>
            <a:ext cx="370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CIFAR 10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5835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0" name="Content Placeholder 19" descr="face"/>
          <p:cNvPicPr>
            <a:picLocks noChangeAspect="1"/>
          </p:cNvPicPr>
          <p:nvPr>
            <p:ph sz="quarter" idx="13"/>
          </p:nvPr>
        </p:nvPicPr>
        <p:blipFill>
          <a:blip r:embed="rId3"/>
          <a:srcRect l="193"/>
          <a:stretch>
            <a:fillRect/>
          </a:stretch>
        </p:blipFill>
        <p:spPr>
          <a:xfrm>
            <a:off x="4788535" y="1886585"/>
            <a:ext cx="727583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8390890" y="749300"/>
            <a:ext cx="375539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991350" y="643890"/>
            <a:ext cx="139954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130937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Elgendy_tCVPp4_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935" y="2348230"/>
            <a:ext cx="7620000" cy="24765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1170" y="2348230"/>
            <a:ext cx="10210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warna</a:t>
            </a:r>
            <a:endParaRPr lang="en-US"/>
          </a:p>
          <a:p>
            <a:r>
              <a:rPr lang="en-US"/>
              <a:t>- bentuk</a:t>
            </a:r>
            <a:endParaRPr lang="en-US"/>
          </a:p>
          <a:p>
            <a:r>
              <a:rPr lang="en-US"/>
              <a:t>- ukuran</a:t>
            </a:r>
            <a:endParaRPr lang="en-US"/>
          </a:p>
          <a:p>
            <a:r>
              <a:rPr lang="en-US"/>
              <a:t>- jumlah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 descr="ML-vs-DL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851910" y="657225"/>
            <a:ext cx="7259955" cy="620966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41325" y="2362835"/>
            <a:ext cx="27470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Pada </a:t>
            </a:r>
            <a:r>
              <a:rPr lang="en-US" sz="2000" b="1"/>
              <a:t>Deep Learning</a:t>
            </a:r>
            <a:r>
              <a:rPr lang="en-US" sz="2000"/>
              <a:t> mampu melakukan </a:t>
            </a:r>
            <a:r>
              <a:rPr lang="en-US" sz="2000" b="1"/>
              <a:t>feature extraction + classification</a:t>
            </a:r>
            <a:endParaRPr lang="en-US" sz="2000" b="1"/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Classification/Regression/Clustering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10500360" y="749300"/>
            <a:ext cx="164592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636000" y="680085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281940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figure3-1.giffigure3-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4160" y="2658745"/>
            <a:ext cx="5813425" cy="34563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71170" y="2536825"/>
            <a:ext cx="35013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- K-means</a:t>
            </a:r>
            <a:endParaRPr lang="en-US"/>
          </a:p>
          <a:p>
            <a:r>
              <a:rPr lang="en-US"/>
              <a:t>- Decision Tree</a:t>
            </a:r>
            <a:endParaRPr lang="en-US"/>
          </a:p>
          <a:p>
            <a:r>
              <a:rPr lang="en-US"/>
              <a:t>- Bayesian Models</a:t>
            </a:r>
            <a:endParaRPr lang="en-US"/>
          </a:p>
          <a:p>
            <a:r>
              <a:rPr lang="en-US"/>
              <a:t>- Neural Networks</a:t>
            </a:r>
            <a:endParaRPr lang="en-US"/>
          </a:p>
          <a:p>
            <a:r>
              <a:rPr lang="en-US"/>
              <a:t>- Support Vector Machine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753225" y="622173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</a:t>
            </a:r>
            <a:endParaRPr lang="en-US" sz="1600" i="1"/>
          </a:p>
          <a:p>
            <a:pPr algn="ctr"/>
            <a:r>
              <a:rPr lang="en-US" sz="1600" i="1"/>
              <a:t> pattern recognition</a:t>
            </a:r>
            <a:endParaRPr lang="en-US" sz="1600" i="1"/>
          </a:p>
        </p:txBody>
      </p:sp>
      <p:sp>
        <p:nvSpPr>
          <p:cNvPr id="5" name="Text Box 4"/>
          <p:cNvSpPr txBox="1"/>
          <p:nvPr/>
        </p:nvSpPr>
        <p:spPr>
          <a:xfrm>
            <a:off x="471170" y="433959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/>
              <a:t>Proses ini pada akhirnya akan menghasilkan</a:t>
            </a:r>
            <a:r>
              <a:rPr lang="en-US" sz="1600" b="1"/>
              <a:t> model</a:t>
            </a:r>
            <a:endParaRPr lang="en-US" sz="1600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Output / Predicted value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7" name="Rectangles 16"/>
          <p:cNvSpPr/>
          <p:nvPr/>
        </p:nvSpPr>
        <p:spPr>
          <a:xfrm>
            <a:off x="10387965" y="732790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41645" y="732790"/>
            <a:ext cx="481711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1_62JsN-0BZ2rl1QdhNLSN8A.png1_62JsN-0BZ2rl1QdhNLSN8A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21070" y="2352993"/>
            <a:ext cx="5294630" cy="39446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Model?</a:t>
            </a:r>
            <a:endParaRPr lang="en-US" altLang="zh-CN" sz="4400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EMR05NyUUAEZTcv.jpgEMR05NyUUAEZTcv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443220" y="6235065"/>
            <a:ext cx="28479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Model yang kita kenal...</a:t>
            </a:r>
            <a:endParaRPr 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C:\Users\yunus\Desktop\EMR05NyUUAEZTcv.jpgEMR05NyUUAEZTcv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4238625" y="1061085"/>
            <a:ext cx="5238750" cy="5257800"/>
          </a:xfrm>
          <a:prstGeom prst="mathMultiply">
            <a:avLst>
              <a:gd name="adj1" fmla="val 10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5" name="Content Placeholder 4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1905635" y="3785235"/>
          <a:ext cx="85521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1905635" y="3785235"/>
                        <a:ext cx="85521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9" name="Rectangles 8"/>
          <p:cNvSpPr/>
          <p:nvPr/>
        </p:nvSpPr>
        <p:spPr>
          <a:xfrm>
            <a:off x="715200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Algorithm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  <p:pic>
        <p:nvPicPr>
          <p:cNvPr id="13" name="Picture 12" descr="datasetlayout"/>
          <p:cNvPicPr>
            <a:picLocks noChangeAspect="1"/>
          </p:cNvPicPr>
          <p:nvPr/>
        </p:nvPicPr>
        <p:blipFill>
          <a:blip r:embed="rId2"/>
          <a:srcRect t="16667" r="33625" b="29268"/>
          <a:stretch>
            <a:fillRect/>
          </a:stretch>
        </p:blipFill>
        <p:spPr>
          <a:xfrm>
            <a:off x="1552575" y="1195705"/>
            <a:ext cx="4112895" cy="2068195"/>
          </a:xfrm>
          <a:prstGeom prst="rect">
            <a:avLst/>
          </a:prstGeom>
        </p:spPr>
      </p:pic>
      <p:pic>
        <p:nvPicPr>
          <p:cNvPr id="2" name="Picture 1" descr="C:\Users\yunus\Desktop\nn.pngn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4525" y="1195705"/>
            <a:ext cx="3824605" cy="20681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4"/>
          <a:srcRect r="-3376" b="39241"/>
          <a:stretch>
            <a:fillRect/>
          </a:stretch>
        </p:blipFill>
        <p:spPr>
          <a:xfrm>
            <a:off x="3886835" y="3604895"/>
            <a:ext cx="2286635" cy="10598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35" y="3604895"/>
            <a:ext cx="2912110" cy="1059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79415" y="4878070"/>
            <a:ext cx="401066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Pengenalan Machine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update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Picture 8" descr="C:\Users\yunus\Desktop\source.gifsour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79165" y="452120"/>
            <a:ext cx="7787640" cy="59378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68750" y="6390005"/>
            <a:ext cx="65208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 </a:t>
            </a:r>
            <a:r>
              <a:rPr lang="en-US" sz="1600" b="1" i="1"/>
              <a:t>spiral fermat</a:t>
            </a:r>
            <a:r>
              <a:rPr lang="en-US" sz="1600" i="1"/>
              <a:t> pada </a:t>
            </a:r>
            <a:r>
              <a:rPr lang="en-US" sz="1600" b="1" i="1"/>
              <a:t>Tensorboard</a:t>
            </a:r>
            <a:endParaRPr lang="en-US" sz="1600" b="1" i="1"/>
          </a:p>
        </p:txBody>
      </p:sp>
      <p:sp>
        <p:nvSpPr>
          <p:cNvPr id="2" name="Text Box 1"/>
          <p:cNvSpPr txBox="1"/>
          <p:nvPr/>
        </p:nvSpPr>
        <p:spPr>
          <a:xfrm>
            <a:off x="470535" y="1657350"/>
            <a:ext cx="2880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Parameter pada model terus diupdate hingga pada akhirnya mampu memahami data dengan baik.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Dataset</a:t>
            </a:r>
            <a:endParaRPr lang="en-US" altLang="zh-CN" sz="4400" smtClean="0"/>
          </a:p>
        </p:txBody>
      </p:sp>
      <p:pic>
        <p:nvPicPr>
          <p:cNvPr id="6" name="内容占位符 5" descr="C:\Users\yunus\Desktop\face.pngface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038090" y="971550"/>
            <a:ext cx="6833235" cy="5239385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99045" y="1450340"/>
            <a:ext cx="1242060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73035" y="1049655"/>
            <a:ext cx="894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033645" y="1496695"/>
            <a:ext cx="500316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3270" y="1049655"/>
            <a:ext cx="36017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Input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10003790" y="1496695"/>
            <a:ext cx="109029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397365" y="1049655"/>
            <a:ext cx="23025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Output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10932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/>
              <a:t>Training set</a:t>
            </a:r>
            <a:r>
              <a:rPr lang="en-US"/>
              <a:t> : adalah data set yang digunakan selama proses belajar (Training)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Validation set</a:t>
            </a:r>
            <a:r>
              <a:rPr lang="en-US"/>
              <a:t> : adalah data set yang digunakan untuk memvalidasi atau mengevaluasi dari model yang dipilih, istilah lainya adalah Cross Validation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Test set</a:t>
            </a:r>
            <a:r>
              <a:rPr lang="en-US"/>
              <a:t> : adalah data set yang digunakan untuk menguji model yang di bentuk dari hasil training.</a:t>
            </a:r>
            <a:endParaRPr lang="en-US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8455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Memberikan training dataset lebih banyak data akan menghasilkan model dengan performa yang baik (akurasi, dll).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split dataset menjadi 2 atau tiga bagian ini disebut dengan teknik </a:t>
            </a:r>
            <a:r>
              <a:rPr lang="en-US" b="1"/>
              <a:t>Hold-Out</a:t>
            </a:r>
            <a:endParaRPr lang="en-US" b="1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Workflow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tFuno1lfcj1RNTW8-NislA.jpeg1_tFuno1lfcj1RNTW8-NislA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5602605" y="1105535"/>
            <a:ext cx="5520690" cy="46469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7850" y="2658745"/>
            <a:ext cx="44640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dan validation set dikelompokan dalam fase training yang outputnya adalah model. Sedangkan Test set di kelompokan pada fase testing.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Supervised vs Unsupervised vs Reinforce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1750" y="2873375"/>
            <a:ext cx="487299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Supervised vs Unsupervised vs Reinforce Learning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Content Placeholder 2" descr="1_neNUJerAYRn70tm3QDMd8w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18430" y="770255"/>
            <a:ext cx="624459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6-ctYxKmTS8v0RzwLILfXA.png1_6-ctYxKmTS8v0RzwLILfX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73045" y="486410"/>
            <a:ext cx="7379970" cy="47536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773045" y="5401310"/>
            <a:ext cx="7379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Jika kita membangun sebuah robot dengan codeblock</a:t>
            </a:r>
            <a:r>
              <a:rPr lang="en-US" b="1"/>
              <a:t> IF ELSE</a:t>
            </a:r>
            <a:r>
              <a:rPr lang="en-US"/>
              <a:t> sebagai </a:t>
            </a:r>
            <a:r>
              <a:rPr lang="en-US" i="1"/>
              <a:t>core logic-</a:t>
            </a:r>
            <a:r>
              <a:rPr lang="en-US"/>
              <a:t>nya, apakah artinya kita sudah menerapkan </a:t>
            </a:r>
            <a:r>
              <a:rPr lang="en-US" b="1"/>
              <a:t>ARTIFICIAL INTELLIGENCE</a:t>
            </a:r>
            <a:r>
              <a:rPr lang="en-US"/>
              <a:t>?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602605" y="2011998"/>
            <a:ext cx="5520690" cy="28340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1614805"/>
            <a:ext cx="49161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Classification (Klasifikasi)</a:t>
            </a:r>
            <a:r>
              <a:rPr lang="en-US"/>
              <a:t> : Berkaitan dengan output data kategorik seperti apakah berwarna merah atau tidak, apakah cuaca cerah atau mendung, sehat atau sakit.</a:t>
            </a:r>
            <a:endParaRPr lang="en-US"/>
          </a:p>
          <a:p>
            <a:endParaRPr lang="en-US"/>
          </a:p>
          <a:p>
            <a:r>
              <a:rPr lang="en-US" b="1"/>
              <a:t>Regression (Regresi)</a:t>
            </a:r>
            <a:r>
              <a:rPr lang="en-US"/>
              <a:t> : Berkaitan dengan output data continuous seperti panjang, berat, kecepatan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Support Vector Machine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Naive Bayes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Discriminant Analysis (LDA)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Decision Tree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K-nearest Neighbor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(Multilayer Perceptron)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Similarity 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1_gccuMDV8fXjcvz1RSk4kgQ"/>
          <p:cNvPicPr>
            <a:picLocks noChangeAspect="1"/>
          </p:cNvPicPr>
          <p:nvPr>
            <p:ph sz="quarter" idx="13"/>
          </p:nvPr>
        </p:nvPicPr>
        <p:blipFill>
          <a:blip r:embed="rId2"/>
          <a:srcRect b="26790"/>
          <a:stretch>
            <a:fillRect/>
          </a:stretch>
        </p:blipFill>
        <p:spPr>
          <a:xfrm>
            <a:off x="5995035" y="149225"/>
            <a:ext cx="5972810" cy="655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7009765" y="5510530"/>
            <a:ext cx="1790065" cy="611505"/>
          </a:xfrm>
          <a:prstGeom prst="wedgeRoundRectCallout">
            <a:avLst>
              <a:gd name="adj1" fmla="val -23997"/>
              <a:gd name="adj2" fmla="val -857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Continuous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873875" y="4845685"/>
            <a:ext cx="1790065" cy="611505"/>
          </a:xfrm>
          <a:prstGeom prst="wedgeRoundRectCallout">
            <a:avLst>
              <a:gd name="adj1" fmla="val -62841"/>
              <a:gd name="adj2" fmla="val -26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Categorical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287010" y="3092450"/>
            <a:ext cx="1163320" cy="34296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478280"/>
            <a:ext cx="49161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Mengelompokan data berdasarkan drajat kemiripannya</a:t>
            </a:r>
            <a:endParaRPr lang="en-US"/>
          </a:p>
          <a:p>
            <a:endParaRPr lang="en-US" b="1"/>
          </a:p>
          <a:p>
            <a:r>
              <a:rPr lang="en-US" b="1"/>
              <a:t>- Association</a:t>
            </a:r>
            <a:endParaRPr lang="en-US" b="1"/>
          </a:p>
          <a:p>
            <a:r>
              <a:rPr lang="en-US" b="1"/>
              <a:t>- Clustering</a:t>
            </a:r>
            <a:endParaRPr lang="en-US" b="1"/>
          </a:p>
          <a:p>
            <a:endParaRPr lang="en-US"/>
          </a:p>
          <a:p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Hierarchical Clustering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DBSCAN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Fuzzy C-means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Local Outlier Factor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Belief 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Generative Adversarial Network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Expectation-Maximization Algorithm (EM)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C:\Users\yunus\Desktop\1_prbK16nY9MteJLTPyj-uhg.png1_prbK16nY9MteJLTPyj-uhg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890135" y="2058670"/>
            <a:ext cx="7325360" cy="3085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Hasil pencarian pada Search Engine seperti Google, kita bisa melihat search result dengan hasil yang mirip.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5710" y="2797810"/>
            <a:ext cx="6543040" cy="3860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Customer segmentation, untuk iklan di market place. Kebanyakan dari kita dapat melihat iklan jenis produk yang kita minati.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Classification</a:t>
            </a:r>
            <a:endParaRPr lang="en-US" b="1"/>
          </a:p>
          <a:p>
            <a:r>
              <a:rPr lang="en-US" b="1"/>
              <a:t>- Control</a:t>
            </a:r>
            <a:endParaRPr lang="en-US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Q-Learning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State-Action-Reward-State-Action (SARSA)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Q Network (DQN)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Deterministic Policy Gradient (DDPG)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Actor-Critic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Monte Carlo Tree Search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</a:t>
            </a:r>
            <a:endParaRPr lang="en-US"/>
          </a:p>
        </p:txBody>
      </p:sp>
      <p:pic>
        <p:nvPicPr>
          <p:cNvPr id="4" name="Content Placeholder 3" descr="C:\Users\yunus\Desktop\434293_1_En_6_Fig10_HTML.jpg434293_1_En_6_Fig10_HTML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448935" y="1901825"/>
            <a:ext cx="6493510" cy="3782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9208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adalah suatu bidang studi yang memberikan komputer kemampuan untuk </a:t>
            </a: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belajar tanpa harus di program secara explisit</a:t>
            </a: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. </a:t>
            </a:r>
            <a:endParaRPr lang="en-US" altLang="zh-CN" sz="2000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547370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1_TiORvHgrJPme_lEiX3olV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255385" y="478790"/>
            <a:ext cx="5717540" cy="5899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5065" y="63785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action="ppaction://hlinkfile"/>
              </a:rPr>
              <a:t>source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1_7TLBg5I9DSrvVwebZoA6J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45305" y="1614805"/>
            <a:ext cx="5225415" cy="46101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9161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/>
              <a:t>Bot pada game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_88738427_pic1go.jpg_88738427_pic1go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994275" y="2054860"/>
            <a:ext cx="6301740" cy="35350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3573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 b="1"/>
              <a:t>Google Alphago</a:t>
            </a:r>
            <a:endParaRPr lang="en-US" b="1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3-0 Agoogle AlphaGo vs Lee Se-dol di Seoul, Korea Selatan.</a:t>
            </a:r>
            <a:endParaRPr lang="en-US"/>
          </a:p>
          <a:p>
            <a:endParaRPr lang="en-US" b="1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sheat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ml_map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8515" y="719455"/>
            <a:ext cx="9555480" cy="595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sheat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Dl7yVZ-U8AIMMLp.jpgDl7yVZ-U8AIMMLp"/>
          <p:cNvPicPr>
            <a:picLocks noChangeAspect="1"/>
          </p:cNvPicPr>
          <p:nvPr>
            <p:ph sz="quarter" idx="13"/>
          </p:nvPr>
        </p:nvPicPr>
        <p:blipFill>
          <a:blip r:embed="rId2"/>
          <a:srcRect l="2726" t="29909" r="49383" b="50867"/>
          <a:stretch>
            <a:fillRect/>
          </a:stretch>
        </p:blipFill>
        <p:spPr>
          <a:xfrm>
            <a:off x="1875790" y="1057275"/>
            <a:ext cx="4248150" cy="2215515"/>
          </a:xfrm>
          <a:prstGeom prst="rect">
            <a:avLst/>
          </a:prstGeom>
        </p:spPr>
      </p:pic>
      <p:pic>
        <p:nvPicPr>
          <p:cNvPr id="2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2726" t="48343" r="49383" b="2029"/>
          <a:stretch>
            <a:fillRect/>
          </a:stretch>
        </p:blipFill>
        <p:spPr>
          <a:xfrm>
            <a:off x="6463665" y="1057275"/>
            <a:ext cx="3754755" cy="5053965"/>
          </a:xfrm>
          <a:prstGeom prst="rect">
            <a:avLst/>
          </a:prstGeom>
        </p:spPr>
      </p:pic>
      <p:pic>
        <p:nvPicPr>
          <p:cNvPr id="4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50608" t="13866" r="2857" b="64042"/>
          <a:stretch>
            <a:fillRect/>
          </a:stretch>
        </p:blipFill>
        <p:spPr>
          <a:xfrm>
            <a:off x="1875790" y="3489325"/>
            <a:ext cx="4248150" cy="2619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Machine Learning Evaluation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1780" y="2873375"/>
            <a:ext cx="439801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Apakah model yang kita buat sudah cukup baik?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5" name="Content Placeholder 4" descr="1_5LrpaccpeVOrA0N-QiFFgA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9310" y="770255"/>
            <a:ext cx="486283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909320" y="150685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kita akurat?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sudah optimal?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dapat memprediksi data diluar dataset?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gambar-spongebob-sedih-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31285" y="3075940"/>
            <a:ext cx="4742815" cy="3070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702945" y="164147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40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Evaluation</a:t>
            </a:r>
            <a:endParaRPr lang="en-US" altLang="zh-CN" sz="40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 descr="evaluation-meme-e0a350f278a36346e6d46b139b1d0da0-ed51e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83000" y="2432050"/>
            <a:ext cx="482536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1295" y="5069205"/>
            <a:ext cx="7268210" cy="14382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Akurasi klasifikasi adalah pembagian dari jumlah prediksi benar terhadap jumlah total prediksi.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IF6eidUC67Y0UxeY7NL2URaj72inDRbDTt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1729740"/>
            <a:ext cx="5137150" cy="36569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Jika yang dihadapi adalah permasalahan regresi, maka </a:t>
            </a:r>
            <a:r>
              <a:rPr lang="en-US" sz="2400" b="1">
                <a:solidFill>
                  <a:schemeClr val="tx1"/>
                </a:solidFill>
              </a:rPr>
              <a:t>Accuracy </a:t>
            </a:r>
            <a:r>
              <a:rPr lang="en-US" sz="2400">
                <a:solidFill>
                  <a:schemeClr val="tx1"/>
                </a:solidFill>
              </a:rPr>
              <a:t>merupakan metrik yang </a:t>
            </a:r>
            <a:r>
              <a:rPr lang="en-US" sz="2400" b="1">
                <a:solidFill>
                  <a:schemeClr val="tx1"/>
                </a:solidFill>
              </a:rPr>
              <a:t>tepat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Content Placeholder 3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l="51173"/>
          <a:stretch>
            <a:fillRect/>
          </a:stretch>
        </p:blipFill>
        <p:spPr>
          <a:xfrm>
            <a:off x="7733665" y="2647315"/>
            <a:ext cx="3284220" cy="3453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x7P7gqjo8k2_bj2rTQWAfg.jpeg1_x7P7gqjo8k2_bj2rTQWAf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620770" y="394335"/>
            <a:ext cx="5287645" cy="52793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Pada dasarya bidang Artificial Intelligence seperti Machine Learning membutuhkan skillset dibidang </a:t>
            </a:r>
            <a:r>
              <a:rPr lang="en-US" sz="2000" b="1"/>
              <a:t>matematika - statistik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Untuk permasalahan </a:t>
            </a:r>
            <a:r>
              <a:rPr lang="en-US" sz="2400" b="1">
                <a:solidFill>
                  <a:schemeClr val="tx1"/>
                </a:solidFill>
              </a:rPr>
              <a:t>classification</a:t>
            </a:r>
            <a:r>
              <a:rPr lang="en-US" sz="2400">
                <a:solidFill>
                  <a:schemeClr val="tx1"/>
                </a:solidFill>
              </a:rPr>
              <a:t>, kita butuh </a:t>
            </a:r>
            <a:r>
              <a:rPr lang="en-US" sz="2400" b="1">
                <a:solidFill>
                  <a:schemeClr val="tx1"/>
                </a:solidFill>
              </a:rPr>
              <a:t>metric lainya</a:t>
            </a:r>
            <a:r>
              <a:rPr lang="en-US" sz="2400">
                <a:solidFill>
                  <a:schemeClr val="tx1"/>
                </a:solidFill>
              </a:rPr>
              <a:t> untuk mengukur seberapa baik model yang kita miliki.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r="47895"/>
          <a:stretch>
            <a:fillRect/>
          </a:stretch>
        </p:blipFill>
        <p:spPr>
          <a:xfrm>
            <a:off x="7804150" y="2162810"/>
            <a:ext cx="3428365" cy="3378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_cwR_ezx0jliDvVUV6yno5g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856230" y="1810385"/>
            <a:ext cx="6393180" cy="3308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:\Users\yunus\Desktop\0_dIUk8mZ4ADIqBjUj.jpg0_dIUk8mZ4ADIqBjUj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7864475" y="2597150"/>
            <a:ext cx="3929380" cy="2612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atter-Plot-of-Binary-Classification-Dataset-With-1-to-100-Class-Distribution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74435" y="1470660"/>
            <a:ext cx="5852160" cy="438912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677920" y="3136900"/>
            <a:ext cx="4836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sym typeface="+mn-ea"/>
              </a:rPr>
              <a:t>Selain Accuracy apa lagi?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:\Users\yunus\Desktop\unnamed.jpgunnamed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044315" y="486410"/>
            <a:ext cx="4078605" cy="5753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_uBoIR6nBHkusk150vZD2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3095" y="1793875"/>
            <a:ext cx="6696075" cy="45770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15950" y="1859915"/>
            <a:ext cx="3606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Dalam kasus binary classification akan dihadapkan pada hasil prediksi berupa :</a:t>
            </a:r>
            <a:endParaRPr lang="en-US"/>
          </a:p>
          <a:p>
            <a:endParaRPr lang="en-US" b="1"/>
          </a:p>
          <a:p>
            <a:r>
              <a:rPr lang="en-US" b="1"/>
              <a:t>T</a:t>
            </a:r>
            <a:r>
              <a:rPr lang="en-US" b="1"/>
              <a:t>rue Positive (TF), </a:t>
            </a:r>
            <a:endParaRPr lang="en-US" b="1"/>
          </a:p>
          <a:p>
            <a:r>
              <a:rPr lang="en-US" b="1"/>
              <a:t>True Negative (TN), </a:t>
            </a:r>
            <a:endParaRPr lang="en-US" b="1"/>
          </a:p>
          <a:p>
            <a:r>
              <a:rPr lang="en-US" b="1"/>
              <a:t>False Positive (FP), </a:t>
            </a:r>
            <a:endParaRPr lang="en-US" b="1"/>
          </a:p>
          <a:p>
            <a:r>
              <a:rPr lang="en-US" b="1"/>
              <a:t>False Negative (FN)</a:t>
            </a:r>
            <a:r>
              <a:rPr lang="en-US"/>
              <a:t>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0035" y="2552065"/>
            <a:ext cx="94735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True positives</a:t>
            </a:r>
            <a:r>
              <a:rPr lang="en-US"/>
              <a:t>: model memprediksikan pasien hamil dan kenyataanya memang pasien hamil</a:t>
            </a:r>
            <a:endParaRPr lang="en-US"/>
          </a:p>
          <a:p>
            <a:endParaRPr lang="en-US"/>
          </a:p>
          <a:p>
            <a:r>
              <a:rPr lang="en-US" b="1"/>
              <a:t>False positives</a:t>
            </a:r>
            <a:r>
              <a:rPr lang="en-US"/>
              <a:t>: model memprediksikan pasien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True negatives</a:t>
            </a:r>
            <a:r>
              <a:rPr lang="en-US"/>
              <a:t>: model memprediksikan pasien tidak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False negatives</a:t>
            </a:r>
            <a:r>
              <a:rPr lang="en-US"/>
              <a:t>: model memprediksikan pasien tidak hamil dan kenyataanya pasien hamil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  <p:sp>
        <p:nvSpPr>
          <p:cNvPr id="3" name="Flowchart: Terminator 2"/>
          <p:cNvSpPr/>
          <p:nvPr/>
        </p:nvSpPr>
        <p:spPr>
          <a:xfrm rot="1140000">
            <a:off x="4606290" y="2709545"/>
            <a:ext cx="5272405" cy="1348105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dmXDIYzSyR6RPvzdwmlaOg.jpeg1_dmXDIYzSyR6RPvzdwmlaO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52725" y="443230"/>
            <a:ext cx="6687185" cy="50152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Apakah kita juga membutuhkanya?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nfusion_Matrix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799840" y="1472565"/>
            <a:ext cx="587184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 rot="1140000">
            <a:off x="5693410" y="33210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yunus\Desktop\1_fSCGe8eDj9o6XcHD5JMiSw.png1_fSCGe8eDj9o6XcHD5JMiSw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678045" y="1472565"/>
            <a:ext cx="411543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4931410" y="20637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82720" y="5404485"/>
            <a:ext cx="518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contoh confusion matrix yang dihasilkan oleh dataset yang tidak seimbang (imbalance class)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251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Actual Data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155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Predicted Data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V="1">
            <a:off x="2416810" y="4871085"/>
            <a:ext cx="354965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82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Data test kucing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276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terdeteksi sebagai kucing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H="1" flipV="1">
            <a:off x="2809875" y="4871085"/>
            <a:ext cx="212090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65" y="1666240"/>
            <a:ext cx="802640" cy="560070"/>
          </a:xfrm>
          <a:prstGeom prst="rect">
            <a:avLst/>
          </a:prstGeom>
        </p:spPr>
      </p:pic>
      <p:pic>
        <p:nvPicPr>
          <p:cNvPr id="22" name="Picture 21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" y="2618740"/>
            <a:ext cx="802640" cy="560070"/>
          </a:xfrm>
          <a:prstGeom prst="rect">
            <a:avLst/>
          </a:prstGeom>
        </p:spPr>
      </p:pic>
      <p:pic>
        <p:nvPicPr>
          <p:cNvPr id="31" name="Picture 3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5" y="3117215"/>
            <a:ext cx="802640" cy="560070"/>
          </a:xfrm>
          <a:prstGeom prst="rect">
            <a:avLst/>
          </a:prstGeom>
        </p:spPr>
      </p:pic>
      <p:pic>
        <p:nvPicPr>
          <p:cNvPr id="57" name="Picture 5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816985"/>
            <a:ext cx="802640" cy="560070"/>
          </a:xfrm>
          <a:prstGeom prst="rect">
            <a:avLst/>
          </a:prstGeom>
        </p:spPr>
      </p:pic>
      <p:pic>
        <p:nvPicPr>
          <p:cNvPr id="65" name="Picture 6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4461510"/>
            <a:ext cx="802640" cy="560070"/>
          </a:xfrm>
          <a:prstGeom prst="rect">
            <a:avLst/>
          </a:prstGeom>
        </p:spPr>
      </p:pic>
      <p:pic>
        <p:nvPicPr>
          <p:cNvPr id="71" name="Picture 7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80" y="1965960"/>
            <a:ext cx="802640" cy="560070"/>
          </a:xfrm>
          <a:prstGeom prst="rect">
            <a:avLst/>
          </a:prstGeom>
        </p:spPr>
      </p:pic>
      <p:pic>
        <p:nvPicPr>
          <p:cNvPr id="73" name="Picture 72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30" y="2618740"/>
            <a:ext cx="802640" cy="560070"/>
          </a:xfrm>
          <a:prstGeom prst="rect">
            <a:avLst/>
          </a:prstGeom>
        </p:spPr>
      </p:pic>
      <p:pic>
        <p:nvPicPr>
          <p:cNvPr id="75" name="Picture 7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70" y="3129280"/>
            <a:ext cx="802640" cy="560070"/>
          </a:xfrm>
          <a:prstGeom prst="rect">
            <a:avLst/>
          </a:prstGeom>
        </p:spPr>
      </p:pic>
      <p:pic>
        <p:nvPicPr>
          <p:cNvPr id="77" name="Picture 7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70" y="3677285"/>
            <a:ext cx="802640" cy="560070"/>
          </a:xfrm>
          <a:prstGeom prst="rect">
            <a:avLst/>
          </a:prstGeom>
        </p:spPr>
      </p:pic>
      <p:pic>
        <p:nvPicPr>
          <p:cNvPr id="81" name="Picture 80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1422400"/>
            <a:ext cx="681990" cy="930275"/>
          </a:xfrm>
          <a:prstGeom prst="rect">
            <a:avLst/>
          </a:prstGeom>
        </p:spPr>
      </p:pic>
      <p:pic>
        <p:nvPicPr>
          <p:cNvPr id="82" name="Picture 8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1946275"/>
            <a:ext cx="681990" cy="930275"/>
          </a:xfrm>
          <a:prstGeom prst="rect">
            <a:avLst/>
          </a:prstGeom>
        </p:spPr>
      </p:pic>
      <p:pic>
        <p:nvPicPr>
          <p:cNvPr id="84" name="Picture 83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45" y="2734945"/>
            <a:ext cx="681990" cy="930275"/>
          </a:xfrm>
          <a:prstGeom prst="rect">
            <a:avLst/>
          </a:prstGeom>
        </p:spPr>
      </p:pic>
      <p:pic>
        <p:nvPicPr>
          <p:cNvPr id="86" name="Picture 85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927475"/>
            <a:ext cx="681990" cy="930275"/>
          </a:xfrm>
          <a:prstGeom prst="rect">
            <a:avLst/>
          </a:prstGeom>
        </p:spPr>
      </p:pic>
      <p:pic>
        <p:nvPicPr>
          <p:cNvPr id="88" name="Picture 87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505" y="4436110"/>
            <a:ext cx="681990" cy="930275"/>
          </a:xfrm>
          <a:prstGeom prst="rect">
            <a:avLst/>
          </a:prstGeom>
        </p:spPr>
      </p:pic>
      <p:pic>
        <p:nvPicPr>
          <p:cNvPr id="90" name="Picture 89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795" y="3550285"/>
            <a:ext cx="681990" cy="930275"/>
          </a:xfrm>
          <a:prstGeom prst="rect">
            <a:avLst/>
          </a:prstGeom>
        </p:spPr>
      </p:pic>
      <p:pic>
        <p:nvPicPr>
          <p:cNvPr id="92" name="Picture 9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55" y="2415540"/>
            <a:ext cx="681990" cy="930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High Recall, Low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NDxe5E6PvlMF4H77nwYS3g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95" r="30009"/>
          <a:stretch>
            <a:fillRect/>
          </a:stretch>
        </p:blipFill>
        <p:spPr>
          <a:xfrm>
            <a:off x="7538720" y="1120775"/>
            <a:ext cx="4600575" cy="4152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Ini berarti sebagian besar data positif dikenali dengan baik (FN rendah) tetapi ada banyak False Positive (FP tinggi).</a:t>
            </a:r>
            <a:endParaRPr lang="en-US"/>
          </a:p>
          <a:p>
            <a:endParaRPr lang="en-US"/>
          </a:p>
          <a:p>
            <a:r>
              <a:rPr lang="en-US"/>
              <a:t>Contoh kasus : </a:t>
            </a:r>
            <a:endParaRPr lang="en-US"/>
          </a:p>
          <a:p>
            <a:r>
              <a:rPr lang="en-US"/>
              <a:t>Model untuk klasifikasi kucing dan bukan kucing pada sebuah gambar.</a:t>
            </a:r>
            <a:endParaRPr lang="en-US"/>
          </a:p>
          <a:p>
            <a:endParaRPr lang="en-US"/>
          </a:p>
          <a:p>
            <a:r>
              <a:rPr lang="en-US" i="1"/>
              <a:t>Model dapat mengklasifikasikan banyak gambar kucing sebagai kucing tetapi banyak juga mengklasifikasikan ojek lain seperti kuda, kelinci, ayam dan lainya sebagai kucing</a:t>
            </a:r>
            <a:r>
              <a:rPr lang="en-US"/>
              <a:t>.</a:t>
            </a:r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Low Recall, High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1_cdxqwm8kKSSHfA9PcfLHiQ.png1_cdxqwm8kKSSHfA9PcfLHiQ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01" r="28986"/>
          <a:stretch>
            <a:fillRect/>
          </a:stretch>
        </p:blipFill>
        <p:spPr>
          <a:xfrm>
            <a:off x="7614285" y="1546225"/>
            <a:ext cx="4410075" cy="4239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Model dapat mengklasifikasikan lebih sedikit data bernilai positif (FN tinggi) tetapi model mengklasifikasikan data positif benar-benar bernilai positif (FP rendah)</a:t>
            </a:r>
            <a:endParaRPr lang="en-US" sz="2000">
              <a:solidFill>
                <a:srgbClr val="00B050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Contoh kasus : Model untuk klasifikasi kucing dan bukan kucing pada sebuah gambar.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i="1">
                <a:solidFill>
                  <a:schemeClr val="tx1"/>
                </a:solidFill>
              </a:rPr>
              <a:t>Model dapat mengklasifikasikan hampir semua gambar kucing sebagai kucing.</a:t>
            </a:r>
            <a:endParaRPr lang="en-US" sz="2000" i="1">
              <a:solidFill>
                <a:schemeClr val="tx1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Accuracy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EPmEIuvWAAAelAG.jpgEPmEIuvWAAAelA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223895" y="429260"/>
            <a:ext cx="6163945" cy="51898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16785" y="5619115"/>
            <a:ext cx="8178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Sekarang kita dapat menggunakan beragam </a:t>
            </a:r>
            <a:r>
              <a:rPr lang="en-US" sz="2000" b="1"/>
              <a:t>tool, library, framework</a:t>
            </a:r>
            <a:r>
              <a:rPr lang="en-US" sz="2000"/>
              <a:t> yang sangat mudah digunakan tanpa harus terlalu detail memahami matematika dibaliknya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1170" y="2236470"/>
            <a:ext cx="42652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Siri, </a:t>
            </a:r>
            <a:endParaRPr lang="en-US" b="1"/>
          </a:p>
          <a:p>
            <a:r>
              <a:rPr lang="en-US" b="1"/>
              <a:t>- Alexa, </a:t>
            </a:r>
            <a:endParaRPr lang="en-US" b="1"/>
          </a:p>
          <a:p>
            <a:r>
              <a:rPr lang="en-US" b="1"/>
              <a:t>- Google Now </a:t>
            </a:r>
            <a:endParaRPr lang="en-US"/>
          </a:p>
          <a:p>
            <a:endParaRPr lang="en-US"/>
          </a:p>
          <a:p>
            <a:r>
              <a:rPr lang="en-US"/>
              <a:t>kemampuan :</a:t>
            </a:r>
            <a:endParaRPr lang="en-US"/>
          </a:p>
          <a:p>
            <a:r>
              <a:rPr lang="en-US"/>
              <a:t>- memberikan informasi info kemacetan, </a:t>
            </a:r>
            <a:endParaRPr lang="en-US"/>
          </a:p>
          <a:p>
            <a:r>
              <a:rPr lang="en-US"/>
              <a:t>- menjadwalkan perksa ke dokter, </a:t>
            </a:r>
            <a:endParaRPr lang="en-US"/>
          </a:p>
          <a:p>
            <a:r>
              <a:rPr lang="en-US"/>
              <a:t>- mengontrol perangkat rumah seperti lampu, TV, dan alarm </a:t>
            </a:r>
            <a:endParaRPr lang="en-US"/>
          </a:p>
          <a:p>
            <a:r>
              <a:rPr lang="en-US"/>
              <a:t>- dan lain sebagainya.</a:t>
            </a:r>
            <a:endParaRPr lang="en-US"/>
          </a:p>
        </p:txBody>
      </p:sp>
      <p:pic>
        <p:nvPicPr>
          <p:cNvPr id="9" name="Alexa- Amazon's high-tech assistant">
            <a:hlinkClick r:id="" action="ppaction://media"/>
          </p:cNvPr>
          <p:cNvPicPr>
            <a:picLocks noChangeAspect="1"/>
          </p:cNvPicPr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04435" y="1750060"/>
            <a:ext cx="6815455" cy="38341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07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0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0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7.xml><?xml version="1.0" encoding="utf-8"?>
<p:tagLst xmlns:p="http://schemas.openxmlformats.org/presentationml/2006/main">
  <p:tag name="KSO_WM_MEDIACOVER_FLAG" val="1"/>
  <p:tag name="KSO_WM_UNIT_MEDIACOVER_ICONSTATE" val="1"/>
</p:tagLst>
</file>

<file path=ppt/tags/tag2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35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36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1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5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62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74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7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7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7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9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29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1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7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7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378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9749</Words>
  <Application>WPS Presentation</Application>
  <PresentationFormat>宽屏</PresentationFormat>
  <Paragraphs>611</Paragraphs>
  <Slides>80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Arial</vt:lpstr>
      <vt:lpstr>SimSun</vt:lpstr>
      <vt:lpstr>Wingdings</vt:lpstr>
      <vt:lpstr>Microsoft YaHei</vt:lpstr>
      <vt:lpstr>汉仪旗黑-85S</vt:lpstr>
      <vt:lpstr>Segoe UI</vt:lpstr>
      <vt:lpstr>Arial Unicode MS</vt:lpstr>
      <vt:lpstr>等线</vt:lpstr>
      <vt:lpstr>Office 主题​​</vt:lpstr>
      <vt:lpstr>Equation.KSEE3</vt:lpstr>
      <vt:lpstr>Open BOML #1</vt:lpstr>
      <vt:lpstr>PowerPoint 演示文稿</vt:lpstr>
      <vt:lpstr>Pengenalan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pada Komputer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vs Unsupervised vs Reinforce Learning</vt:lpstr>
      <vt:lpstr>Supervised vs Unsupervised vs Reinforce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Evaluation</vt:lpstr>
      <vt:lpstr>Apakah model yang kita buat sudah cukup baik?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72</cp:revision>
  <dcterms:created xsi:type="dcterms:W3CDTF">2019-08-29T08:14:00Z</dcterms:created>
  <dcterms:modified xsi:type="dcterms:W3CDTF">2020-07-05T02:02:14Z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